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0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0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2090425" y="223625"/>
            <a:ext cx="7053300" cy="1541100"/>
          </a:xfrm>
          <a:prstGeom prst="rect">
            <a:avLst/>
          </a:prstGeom>
        </p:spPr>
        <p:txBody>
          <a:bodyPr anchorCtr="0" anchor="b" bIns="91425" lIns="91425" rIns="91425" tIns="91425">
            <a:noAutofit/>
          </a:bodyPr>
          <a:lstStyle/>
          <a:p>
            <a:pPr lvl="0" algn="l">
              <a:spcBef>
                <a:spcPts val="0"/>
              </a:spcBef>
              <a:buNone/>
            </a:pPr>
            <a:r>
              <a:rPr lang="en"/>
              <a:t>Student Name</a:t>
            </a:r>
          </a:p>
          <a:p>
            <a:pPr lvl="0" algn="l">
              <a:spcBef>
                <a:spcPts val="0"/>
              </a:spcBef>
              <a:buNone/>
            </a:pPr>
            <a:r>
              <a:rPr lang="en"/>
              <a:t>Social Science Teacher</a:t>
            </a:r>
          </a:p>
        </p:txBody>
      </p:sp>
      <p:sp>
        <p:nvSpPr>
          <p:cNvPr id="55" name="Shape 55"/>
          <p:cNvSpPr txBox="1"/>
          <p:nvPr>
            <p:ph idx="1" type="subTitle"/>
          </p:nvPr>
        </p:nvSpPr>
        <p:spPr>
          <a:xfrm>
            <a:off x="1540050" y="3354475"/>
            <a:ext cx="7282200" cy="792600"/>
          </a:xfrm>
          <a:prstGeom prst="rect">
            <a:avLst/>
          </a:prstGeom>
        </p:spPr>
        <p:txBody>
          <a:bodyPr anchorCtr="0" anchor="t" bIns="91425" lIns="91425" rIns="91425" tIns="91425">
            <a:noAutofit/>
          </a:bodyPr>
          <a:lstStyle/>
          <a:p>
            <a:pPr lvl="0">
              <a:spcBef>
                <a:spcPts val="0"/>
              </a:spcBef>
              <a:buNone/>
            </a:pPr>
            <a:r>
              <a:rPr lang="en"/>
              <a:t>(Community Service title)</a:t>
            </a:r>
          </a:p>
          <a:p>
            <a:pPr lvl="0">
              <a:spcBef>
                <a:spcPts val="0"/>
              </a:spcBef>
              <a:buNone/>
            </a:pPr>
            <a:r>
              <a:rPr lang="en"/>
              <a:t>Example: Pet Therapy Hospice Volunteer</a:t>
            </a:r>
          </a:p>
          <a:p>
            <a:pPr lvl="0">
              <a:spcBef>
                <a:spcPts val="0"/>
              </a:spcBef>
              <a:buNone/>
            </a:pPr>
            <a:r>
              <a:t/>
            </a:r>
            <a:endParaRPr/>
          </a:p>
        </p:txBody>
      </p:sp>
      <p:pic>
        <p:nvPicPr>
          <p:cNvPr descr="student girl.png" id="56" name="Shape 56"/>
          <p:cNvPicPr preferRelativeResize="0"/>
          <p:nvPr/>
        </p:nvPicPr>
        <p:blipFill>
          <a:blip r:embed="rId3">
            <a:alphaModFix/>
          </a:blip>
          <a:stretch>
            <a:fillRect/>
          </a:stretch>
        </p:blipFill>
        <p:spPr>
          <a:xfrm>
            <a:off x="261112" y="51600"/>
            <a:ext cx="2257425" cy="3438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Contact Information</a:t>
            </a:r>
          </a:p>
        </p:txBody>
      </p:sp>
      <p:sp>
        <p:nvSpPr>
          <p:cNvPr id="62" name="Shape 62"/>
          <p:cNvSpPr txBox="1"/>
          <p:nvPr>
            <p:ph idx="1" type="body"/>
          </p:nvPr>
        </p:nvSpPr>
        <p:spPr>
          <a:xfrm>
            <a:off x="311700" y="1152475"/>
            <a:ext cx="3172200" cy="1675200"/>
          </a:xfrm>
          <a:prstGeom prst="rect">
            <a:avLst/>
          </a:prstGeom>
        </p:spPr>
        <p:txBody>
          <a:bodyPr anchorCtr="0" anchor="t" bIns="91425" lIns="91425" rIns="91425" tIns="91425">
            <a:noAutofit/>
          </a:bodyPr>
          <a:lstStyle/>
          <a:p>
            <a:pPr lvl="0">
              <a:spcBef>
                <a:spcPts val="0"/>
              </a:spcBef>
              <a:buNone/>
            </a:pPr>
            <a:r>
              <a:rPr lang="en"/>
              <a:t>Brookdale Hospice</a:t>
            </a:r>
          </a:p>
          <a:p>
            <a:pPr lvl="0">
              <a:spcBef>
                <a:spcPts val="0"/>
              </a:spcBef>
              <a:buNone/>
            </a:pPr>
            <a:r>
              <a:rPr lang="en"/>
              <a:t>4201 Wilshire blvd Suite 522</a:t>
            </a:r>
          </a:p>
          <a:p>
            <a:pPr lvl="0">
              <a:spcBef>
                <a:spcPts val="0"/>
              </a:spcBef>
              <a:buNone/>
            </a:pPr>
            <a:r>
              <a:rPr lang="en"/>
              <a:t>Los Angeles CA 90010</a:t>
            </a:r>
          </a:p>
        </p:txBody>
      </p:sp>
      <p:pic>
        <p:nvPicPr>
          <p:cNvPr descr="brookdale-logo.png" id="63" name="Shape 63"/>
          <p:cNvPicPr preferRelativeResize="0"/>
          <p:nvPr/>
        </p:nvPicPr>
        <p:blipFill>
          <a:blip r:embed="rId3">
            <a:alphaModFix/>
          </a:blip>
          <a:stretch>
            <a:fillRect/>
          </a:stretch>
        </p:blipFill>
        <p:spPr>
          <a:xfrm>
            <a:off x="2119025" y="2962425"/>
            <a:ext cx="5848350" cy="130933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Community Service explanation</a:t>
            </a:r>
          </a:p>
        </p:txBody>
      </p:sp>
      <p:sp>
        <p:nvSpPr>
          <p:cNvPr id="69" name="Shape 69"/>
          <p:cNvSpPr txBox="1"/>
          <p:nvPr>
            <p:ph idx="1" type="body"/>
          </p:nvPr>
        </p:nvSpPr>
        <p:spPr>
          <a:xfrm>
            <a:off x="311700" y="1152475"/>
            <a:ext cx="8520600" cy="1540800"/>
          </a:xfrm>
          <a:prstGeom prst="rect">
            <a:avLst/>
          </a:prstGeom>
        </p:spPr>
        <p:txBody>
          <a:bodyPr anchorCtr="0" anchor="t" bIns="91425" lIns="91425" rIns="91425" tIns="91425">
            <a:noAutofit/>
          </a:bodyPr>
          <a:lstStyle/>
          <a:p>
            <a:pPr lvl="0">
              <a:spcBef>
                <a:spcPts val="0"/>
              </a:spcBef>
              <a:buNone/>
            </a:pPr>
            <a:r>
              <a:rPr lang="en"/>
              <a:t>What I did: I have a very mild tempered dog and I drove to the Brookdale Hospice house where I allowed elderly people to spend time with my dog. Often times the same individuals at the home would ask for my dog to sit on their lap. They really enjoyed the time whenever I would bring my dog to visit. </a:t>
            </a:r>
          </a:p>
        </p:txBody>
      </p:sp>
      <p:pic>
        <p:nvPicPr>
          <p:cNvPr descr="dogonlay.jpg" id="70" name="Shape 70"/>
          <p:cNvPicPr preferRelativeResize="0"/>
          <p:nvPr/>
        </p:nvPicPr>
        <p:blipFill>
          <a:blip r:embed="rId3">
            <a:alphaModFix/>
          </a:blip>
          <a:stretch>
            <a:fillRect/>
          </a:stretch>
        </p:blipFill>
        <p:spPr>
          <a:xfrm>
            <a:off x="3412200" y="2477600"/>
            <a:ext cx="3982425" cy="2634524"/>
          </a:xfrm>
          <a:prstGeom prst="rect">
            <a:avLst/>
          </a:prstGeom>
          <a:noFill/>
          <a:ln>
            <a:noFill/>
          </a:ln>
        </p:spPr>
      </p:pic>
      <p:sp>
        <p:nvSpPr>
          <p:cNvPr id="71" name="Shape 71"/>
          <p:cNvSpPr txBox="1"/>
          <p:nvPr/>
        </p:nvSpPr>
        <p:spPr>
          <a:xfrm>
            <a:off x="928850" y="4306950"/>
            <a:ext cx="2700600" cy="493200"/>
          </a:xfrm>
          <a:prstGeom prst="rect">
            <a:avLst/>
          </a:prstGeom>
          <a:noFill/>
          <a:ln>
            <a:noFill/>
          </a:ln>
        </p:spPr>
        <p:txBody>
          <a:bodyPr anchorCtr="0" anchor="t" bIns="91425" lIns="91425" rIns="91425" tIns="91425">
            <a:noAutofit/>
          </a:bodyPr>
          <a:lstStyle/>
          <a:p>
            <a:pPr lvl="0">
              <a:spcBef>
                <a:spcPts val="0"/>
              </a:spcBef>
              <a:buNone/>
            </a:pPr>
            <a:r>
              <a:rPr lang="en" sz="1800"/>
              <a:t>Mr. Hankey with Clay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Requirements for this Community Service</a:t>
            </a:r>
          </a:p>
        </p:txBody>
      </p:sp>
      <p:sp>
        <p:nvSpPr>
          <p:cNvPr id="77" name="Shape 77"/>
          <p:cNvSpPr txBox="1"/>
          <p:nvPr>
            <p:ph idx="1" type="body"/>
          </p:nvPr>
        </p:nvSpPr>
        <p:spPr>
          <a:xfrm>
            <a:off x="311700" y="1152475"/>
            <a:ext cx="8520600" cy="1092600"/>
          </a:xfrm>
          <a:prstGeom prst="rect">
            <a:avLst/>
          </a:prstGeom>
        </p:spPr>
        <p:txBody>
          <a:bodyPr anchorCtr="0" anchor="t" bIns="91425" lIns="91425" rIns="91425" tIns="91425">
            <a:noAutofit/>
          </a:bodyPr>
          <a:lstStyle/>
          <a:p>
            <a:pPr lvl="0">
              <a:spcBef>
                <a:spcPts val="0"/>
              </a:spcBef>
              <a:buNone/>
            </a:pPr>
            <a:r>
              <a:rPr lang="en"/>
              <a:t>-18 years or older</a:t>
            </a:r>
          </a:p>
          <a:p>
            <a:pPr lvl="0">
              <a:spcBef>
                <a:spcPts val="0"/>
              </a:spcBef>
              <a:buNone/>
            </a:pPr>
            <a:r>
              <a:rPr lang="en"/>
              <a:t>-background check</a:t>
            </a:r>
          </a:p>
        </p:txBody>
      </p:sp>
      <p:pic>
        <p:nvPicPr>
          <p:cNvPr descr="background check.jpg" id="78" name="Shape 78"/>
          <p:cNvPicPr preferRelativeResize="0"/>
          <p:nvPr/>
        </p:nvPicPr>
        <p:blipFill>
          <a:blip r:embed="rId3">
            <a:alphaModFix/>
          </a:blip>
          <a:stretch>
            <a:fillRect/>
          </a:stretch>
        </p:blipFill>
        <p:spPr>
          <a:xfrm>
            <a:off x="3262334" y="1700234"/>
            <a:ext cx="4624474" cy="30773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Hours that I served with dates</a:t>
            </a:r>
          </a:p>
        </p:txBody>
      </p:sp>
      <p:sp>
        <p:nvSpPr>
          <p:cNvPr id="84" name="Shape 84"/>
          <p:cNvSpPr txBox="1"/>
          <p:nvPr>
            <p:ph idx="1" type="body"/>
          </p:nvPr>
        </p:nvSpPr>
        <p:spPr>
          <a:xfrm>
            <a:off x="311700" y="1152475"/>
            <a:ext cx="2802300" cy="3416400"/>
          </a:xfrm>
          <a:prstGeom prst="rect">
            <a:avLst/>
          </a:prstGeom>
        </p:spPr>
        <p:txBody>
          <a:bodyPr anchorCtr="0" anchor="t" bIns="91425" lIns="91425" rIns="91425" tIns="91425">
            <a:noAutofit/>
          </a:bodyPr>
          <a:lstStyle/>
          <a:p>
            <a:pPr lvl="0">
              <a:lnSpc>
                <a:spcPct val="100000"/>
              </a:lnSpc>
              <a:spcBef>
                <a:spcPts val="0"/>
              </a:spcBef>
              <a:buNone/>
            </a:pPr>
            <a:r>
              <a:rPr lang="en"/>
              <a:t>December 15 4-5:30pm</a:t>
            </a:r>
          </a:p>
          <a:p>
            <a:pPr lvl="0">
              <a:lnSpc>
                <a:spcPct val="100000"/>
              </a:lnSpc>
              <a:spcBef>
                <a:spcPts val="0"/>
              </a:spcBef>
              <a:buNone/>
            </a:pPr>
            <a:r>
              <a:rPr lang="en"/>
              <a:t>December 18 4-5:30 pm</a:t>
            </a:r>
          </a:p>
          <a:p>
            <a:pPr lvl="0">
              <a:lnSpc>
                <a:spcPct val="100000"/>
              </a:lnSpc>
              <a:spcBef>
                <a:spcPts val="0"/>
              </a:spcBef>
              <a:buNone/>
            </a:pPr>
            <a:r>
              <a:rPr lang="en"/>
              <a:t>December 21 9-11 am</a:t>
            </a:r>
          </a:p>
          <a:p>
            <a:pPr lvl="0">
              <a:lnSpc>
                <a:spcPct val="100000"/>
              </a:lnSpc>
              <a:spcBef>
                <a:spcPts val="0"/>
              </a:spcBef>
              <a:buNone/>
            </a:pPr>
            <a:r>
              <a:rPr lang="en"/>
              <a:t>January 24 4-5:30 pm</a:t>
            </a:r>
          </a:p>
          <a:p>
            <a:pPr lvl="0">
              <a:lnSpc>
                <a:spcPct val="100000"/>
              </a:lnSpc>
              <a:spcBef>
                <a:spcPts val="0"/>
              </a:spcBef>
              <a:buNone/>
            </a:pPr>
            <a:r>
              <a:rPr lang="en"/>
              <a:t>January 29 4-5:30 pm</a:t>
            </a:r>
          </a:p>
          <a:p>
            <a:pPr lvl="0">
              <a:lnSpc>
                <a:spcPct val="100000"/>
              </a:lnSpc>
              <a:spcBef>
                <a:spcPts val="0"/>
              </a:spcBef>
              <a:buNone/>
            </a:pPr>
            <a:r>
              <a:rPr lang="en"/>
              <a:t>February 3 9-11 am</a:t>
            </a:r>
          </a:p>
          <a:p>
            <a:pPr lvl="0">
              <a:lnSpc>
                <a:spcPct val="100000"/>
              </a:lnSpc>
              <a:spcBef>
                <a:spcPts val="0"/>
              </a:spcBef>
              <a:buNone/>
            </a:pPr>
            <a:r>
              <a:rPr lang="en"/>
              <a:t>February 5 4-5:30 pm</a:t>
            </a:r>
          </a:p>
        </p:txBody>
      </p:sp>
      <p:sp>
        <p:nvSpPr>
          <p:cNvPr id="85" name="Shape 85"/>
          <p:cNvSpPr txBox="1"/>
          <p:nvPr>
            <p:ph idx="1" type="body"/>
          </p:nvPr>
        </p:nvSpPr>
        <p:spPr>
          <a:xfrm>
            <a:off x="3422450" y="1152475"/>
            <a:ext cx="2802300" cy="3416400"/>
          </a:xfrm>
          <a:prstGeom prst="rect">
            <a:avLst/>
          </a:prstGeom>
        </p:spPr>
        <p:txBody>
          <a:bodyPr anchorCtr="0" anchor="t" bIns="91425" lIns="91425" rIns="91425" tIns="91425">
            <a:noAutofit/>
          </a:bodyPr>
          <a:lstStyle/>
          <a:p>
            <a:pPr lvl="0" rtl="0">
              <a:lnSpc>
                <a:spcPct val="100000"/>
              </a:lnSpc>
              <a:spcBef>
                <a:spcPts val="0"/>
              </a:spcBef>
              <a:buNone/>
            </a:pPr>
            <a:r>
              <a:rPr lang="en"/>
              <a:t>February 15 4-5:30pm</a:t>
            </a:r>
          </a:p>
          <a:p>
            <a:pPr lvl="0" rtl="0">
              <a:lnSpc>
                <a:spcPct val="100000"/>
              </a:lnSpc>
              <a:spcBef>
                <a:spcPts val="0"/>
              </a:spcBef>
              <a:buNone/>
            </a:pPr>
            <a:r>
              <a:rPr lang="en"/>
              <a:t>February 18 4-5:30 pm</a:t>
            </a:r>
          </a:p>
          <a:p>
            <a:pPr lvl="0" rtl="0">
              <a:lnSpc>
                <a:spcPct val="100000"/>
              </a:lnSpc>
              <a:spcBef>
                <a:spcPts val="0"/>
              </a:spcBef>
              <a:buNone/>
            </a:pPr>
            <a:r>
              <a:rPr lang="en"/>
              <a:t>February 21 9-11 am</a:t>
            </a:r>
          </a:p>
          <a:p>
            <a:pPr lvl="0" rtl="0">
              <a:lnSpc>
                <a:spcPct val="100000"/>
              </a:lnSpc>
              <a:spcBef>
                <a:spcPts val="0"/>
              </a:spcBef>
              <a:buNone/>
            </a:pPr>
            <a:r>
              <a:rPr lang="en"/>
              <a:t>March 24 4-5:30 pm</a:t>
            </a:r>
          </a:p>
          <a:p>
            <a:pPr lvl="0" rtl="0">
              <a:lnSpc>
                <a:spcPct val="100000"/>
              </a:lnSpc>
              <a:spcBef>
                <a:spcPts val="0"/>
              </a:spcBef>
              <a:buNone/>
            </a:pPr>
            <a:r>
              <a:rPr lang="en"/>
              <a:t>March 29 4-5:30 pm</a:t>
            </a:r>
          </a:p>
          <a:p>
            <a:pPr lvl="0" rtl="0">
              <a:lnSpc>
                <a:spcPct val="100000"/>
              </a:lnSpc>
              <a:spcBef>
                <a:spcPts val="0"/>
              </a:spcBef>
              <a:buNone/>
            </a:pPr>
            <a:r>
              <a:rPr lang="en"/>
              <a:t>April 3 9-11 am</a:t>
            </a:r>
          </a:p>
          <a:p>
            <a:pPr lvl="0" rtl="0">
              <a:lnSpc>
                <a:spcPct val="100000"/>
              </a:lnSpc>
              <a:spcBef>
                <a:spcPts val="0"/>
              </a:spcBef>
              <a:buNone/>
            </a:pPr>
            <a:r>
              <a:rPr lang="en"/>
              <a:t>April 5 4-5:30 pm</a:t>
            </a:r>
          </a:p>
        </p:txBody>
      </p:sp>
      <p:sp>
        <p:nvSpPr>
          <p:cNvPr id="86" name="Shape 86"/>
          <p:cNvSpPr txBox="1"/>
          <p:nvPr/>
        </p:nvSpPr>
        <p:spPr>
          <a:xfrm>
            <a:off x="5198275" y="4217300"/>
            <a:ext cx="4091700" cy="795600"/>
          </a:xfrm>
          <a:prstGeom prst="rect">
            <a:avLst/>
          </a:prstGeom>
          <a:noFill/>
          <a:ln>
            <a:noFill/>
          </a:ln>
        </p:spPr>
        <p:txBody>
          <a:bodyPr anchorCtr="0" anchor="t" bIns="91425" lIns="91425" rIns="91425" tIns="91425">
            <a:noAutofit/>
          </a:bodyPr>
          <a:lstStyle/>
          <a:p>
            <a:pPr lvl="0">
              <a:spcBef>
                <a:spcPts val="0"/>
              </a:spcBef>
              <a:buNone/>
            </a:pPr>
            <a:r>
              <a:rPr lang="en" sz="3000"/>
              <a:t>Total Hours=23 hours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Journal Entry: December 21st 9-11 am </a:t>
            </a:r>
          </a:p>
        </p:txBody>
      </p:sp>
      <p:sp>
        <p:nvSpPr>
          <p:cNvPr id="92" name="Shape 92"/>
          <p:cNvSpPr txBox="1"/>
          <p:nvPr>
            <p:ph idx="1" type="body"/>
          </p:nvPr>
        </p:nvSpPr>
        <p:spPr>
          <a:xfrm>
            <a:off x="311700" y="1152475"/>
            <a:ext cx="8520600" cy="3894000"/>
          </a:xfrm>
          <a:prstGeom prst="rect">
            <a:avLst/>
          </a:prstGeom>
        </p:spPr>
        <p:txBody>
          <a:bodyPr anchorCtr="0" anchor="t" bIns="91425" lIns="91425" rIns="91425" tIns="91425">
            <a:noAutofit/>
          </a:bodyPr>
          <a:lstStyle/>
          <a:p>
            <a:pPr lvl="0">
              <a:spcBef>
                <a:spcPts val="0"/>
              </a:spcBef>
              <a:buNone/>
            </a:pPr>
            <a:r>
              <a:rPr lang="en"/>
              <a:t>I arrived at 9am and after signing in and getting a list of rooms who requested to see my dog Clay, I started down the hall. Clay was a bit lazy this day, however she was excited to see her friends. Room 103 Mr. Hankey- always loves to have Clay sit on his couch. Clay licked Mr. Hankey on his arm for about 5 minutes (I think he has some sort of lotion Clay likes). Room 106 Mrs. Juarez- She always likes to pet Clay on her belly. I think this is the favorite resident for Clay. Room 109 Mr. Dooley- he gets around better than the other residents and always wants to walk Clay outside in the yard. Mr. Dooley usually takes about 20 minutes walking Clay in the yard and takes lots of breaks to sit on benches with her. Room 118 Ms. Gabby-she like to kiss Clay repeatedly on the head. I think Ms. Gabby forgets who we are as we have to introduce ourselves every time we come. She likes to ask me questions about school and I always give her the same answers I did last time.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How this community service changed me</a:t>
            </a:r>
          </a:p>
        </p:txBody>
      </p:sp>
      <p:sp>
        <p:nvSpPr>
          <p:cNvPr id="98" name="Shape 98"/>
          <p:cNvSpPr txBox="1"/>
          <p:nvPr>
            <p:ph idx="1" type="body"/>
          </p:nvPr>
        </p:nvSpPr>
        <p:spPr>
          <a:xfrm>
            <a:off x="311700" y="1152475"/>
            <a:ext cx="8520600" cy="2078700"/>
          </a:xfrm>
          <a:prstGeom prst="rect">
            <a:avLst/>
          </a:prstGeom>
        </p:spPr>
        <p:txBody>
          <a:bodyPr anchorCtr="0" anchor="t" bIns="91425" lIns="91425" rIns="91425" tIns="91425">
            <a:noAutofit/>
          </a:bodyPr>
          <a:lstStyle/>
          <a:p>
            <a:pPr lvl="0">
              <a:spcBef>
                <a:spcPts val="0"/>
              </a:spcBef>
              <a:buNone/>
            </a:pPr>
            <a:r>
              <a:rPr lang="en"/>
              <a:t>I had no idea the incredible effect that my dog Clay could have on elderly individuals. Many of the people wanted to have us stay longer. The whole experience opened my eyes to the fact that there is a real need for companionship with elderly people. It opened my eyes and made me feel much better about what I was doing every day that I brought my dog Clay over to the home. Every day that I got home after the the visits with Clay, I felt amazing about what I had done.</a:t>
            </a:r>
          </a:p>
        </p:txBody>
      </p:sp>
      <p:pic>
        <p:nvPicPr>
          <p:cNvPr descr="casual-woman-huge-smile-213054.jpg" id="99" name="Shape 99"/>
          <p:cNvPicPr preferRelativeResize="0"/>
          <p:nvPr/>
        </p:nvPicPr>
        <p:blipFill>
          <a:blip r:embed="rId3">
            <a:alphaModFix/>
          </a:blip>
          <a:stretch>
            <a:fillRect/>
          </a:stretch>
        </p:blipFill>
        <p:spPr>
          <a:xfrm>
            <a:off x="6138950" y="3064799"/>
            <a:ext cx="1385799" cy="20786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